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11237EF4-753F-4EE9-B997-F7270671433A}" type="datetimeFigureOut">
              <a:rPr lang="it-IT" smtClean="0"/>
              <a:t>16/05/2021</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22DA9426-298C-493D-AE3D-49139DE54712}"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1237EF4-753F-4EE9-B997-F7270671433A}" type="datetimeFigureOut">
              <a:rPr lang="it-IT" smtClean="0"/>
              <a:t>16/05/2021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2DA9426-298C-493D-AE3D-49139DE5471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1237EF4-753F-4EE9-B997-F7270671433A}" type="datetimeFigureOut">
              <a:rPr lang="it-IT" smtClean="0"/>
              <a:t>16/05/2021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2DA9426-298C-493D-AE3D-49139DE5471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11237EF4-753F-4EE9-B997-F7270671433A}" type="datetimeFigureOut">
              <a:rPr lang="it-IT" smtClean="0"/>
              <a:t>16/05/2021</a:t>
            </a:fld>
            <a:endParaRPr lang="it-IT"/>
          </a:p>
        </p:txBody>
      </p:sp>
      <p:sp>
        <p:nvSpPr>
          <p:cNvPr id="9" name="Segnaposto numero diapositiva 8"/>
          <p:cNvSpPr>
            <a:spLocks noGrp="1"/>
          </p:cNvSpPr>
          <p:nvPr>
            <p:ph type="sldNum" sz="quarter" idx="15"/>
          </p:nvPr>
        </p:nvSpPr>
        <p:spPr/>
        <p:txBody>
          <a:bodyPr rtlCol="0"/>
          <a:lstStyle/>
          <a:p>
            <a:fld id="{22DA9426-298C-493D-AE3D-49139DE54712}" type="slidenum">
              <a:rPr lang="it-IT" smtClean="0"/>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11237EF4-753F-4EE9-B997-F7270671433A}" type="datetimeFigureOut">
              <a:rPr lang="it-IT" smtClean="0"/>
              <a:t>16/05/2021</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22DA9426-298C-493D-AE3D-49139DE54712}"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11237EF4-753F-4EE9-B997-F7270671433A}" type="datetimeFigureOut">
              <a:rPr lang="it-IT" smtClean="0"/>
              <a:t>16/05/2021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2DA9426-298C-493D-AE3D-49139DE54712}" type="slidenum">
              <a:rPr lang="it-IT" smtClean="0"/>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11237EF4-753F-4EE9-B997-F7270671433A}" type="datetimeFigureOut">
              <a:rPr lang="it-IT" smtClean="0"/>
              <a:t>16/05/2021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2DA9426-298C-493D-AE3D-49139DE54712}" type="slidenum">
              <a:rPr lang="it-IT" smtClean="0"/>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11237EF4-753F-4EE9-B997-F7270671433A}" type="datetimeFigureOut">
              <a:rPr lang="it-IT" smtClean="0"/>
              <a:t>16/05/2021</a:t>
            </a:fld>
            <a:endParaRPr lang="it-IT"/>
          </a:p>
        </p:txBody>
      </p:sp>
      <p:sp>
        <p:nvSpPr>
          <p:cNvPr id="7" name="Segnaposto numero diapositiva 6"/>
          <p:cNvSpPr>
            <a:spLocks noGrp="1"/>
          </p:cNvSpPr>
          <p:nvPr>
            <p:ph type="sldNum" sz="quarter" idx="11"/>
          </p:nvPr>
        </p:nvSpPr>
        <p:spPr/>
        <p:txBody>
          <a:bodyPr rtlCol="0"/>
          <a:lstStyle/>
          <a:p>
            <a:fld id="{22DA9426-298C-493D-AE3D-49139DE54712}" type="slidenum">
              <a:rPr lang="it-IT" smtClean="0"/>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1237EF4-753F-4EE9-B997-F7270671433A}" type="datetimeFigureOut">
              <a:rPr lang="it-IT" smtClean="0"/>
              <a:t>16/05/2021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2DA9426-298C-493D-AE3D-49139DE5471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11237EF4-753F-4EE9-B997-F7270671433A}" type="datetimeFigureOut">
              <a:rPr lang="it-IT" smtClean="0"/>
              <a:t>16/05/2021</a:t>
            </a:fld>
            <a:endParaRPr lang="it-IT"/>
          </a:p>
        </p:txBody>
      </p:sp>
      <p:sp>
        <p:nvSpPr>
          <p:cNvPr id="22" name="Segnaposto numero diapositiva 21"/>
          <p:cNvSpPr>
            <a:spLocks noGrp="1"/>
          </p:cNvSpPr>
          <p:nvPr>
            <p:ph type="sldNum" sz="quarter" idx="15"/>
          </p:nvPr>
        </p:nvSpPr>
        <p:spPr/>
        <p:txBody>
          <a:bodyPr rtlCol="0"/>
          <a:lstStyle/>
          <a:p>
            <a:fld id="{22DA9426-298C-493D-AE3D-49139DE54712}" type="slidenum">
              <a:rPr lang="it-IT" smtClean="0"/>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11237EF4-753F-4EE9-B997-F7270671433A}" type="datetimeFigureOut">
              <a:rPr lang="it-IT" smtClean="0"/>
              <a:t>16/05/2021</a:t>
            </a:fld>
            <a:endParaRPr lang="it-IT"/>
          </a:p>
        </p:txBody>
      </p:sp>
      <p:sp>
        <p:nvSpPr>
          <p:cNvPr id="18" name="Segnaposto numero diapositiva 17"/>
          <p:cNvSpPr>
            <a:spLocks noGrp="1"/>
          </p:cNvSpPr>
          <p:nvPr>
            <p:ph type="sldNum" sz="quarter" idx="11"/>
          </p:nvPr>
        </p:nvSpPr>
        <p:spPr/>
        <p:txBody>
          <a:bodyPr rtlCol="0"/>
          <a:lstStyle/>
          <a:p>
            <a:fld id="{22DA9426-298C-493D-AE3D-49139DE54712}" type="slidenum">
              <a:rPr lang="it-IT" smtClean="0"/>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237EF4-753F-4EE9-B997-F7270671433A}" type="datetimeFigureOut">
              <a:rPr lang="it-IT" smtClean="0"/>
              <a:t>16/05/2021</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DA9426-298C-493D-AE3D-49139DE54712}"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14414" y="928670"/>
            <a:ext cx="6858048" cy="2071702"/>
          </a:xfrm>
        </p:spPr>
        <p:txBody>
          <a:bodyPr>
            <a:normAutofit fontScale="90000"/>
          </a:bodyPr>
          <a:lstStyle/>
          <a:p>
            <a:pPr algn="ct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3" name="Sottotitolo 2"/>
          <p:cNvSpPr>
            <a:spLocks noGrp="1"/>
          </p:cNvSpPr>
          <p:nvPr>
            <p:ph type="subTitle" idx="1"/>
          </p:nvPr>
        </p:nvSpPr>
        <p:spPr>
          <a:xfrm>
            <a:off x="533400" y="3571876"/>
            <a:ext cx="7854696" cy="1409260"/>
          </a:xfrm>
        </p:spPr>
        <p:txBody>
          <a:bodyPr>
            <a:normAutofit/>
          </a:bodyPr>
          <a:lstStyle/>
          <a:p>
            <a:pPr algn="ctr"/>
            <a:r>
              <a:rPr lang="it-IT" dirty="0" err="1" smtClean="0"/>
              <a:t>Webinar</a:t>
            </a:r>
            <a:r>
              <a:rPr lang="it-IT" dirty="0" smtClean="0"/>
              <a:t> Croas Campania “Il Servizio Sociale raccontato dagli Assistenti Sociali” 18 maggio 2021</a:t>
            </a:r>
          </a:p>
          <a:p>
            <a:pPr algn="ctr"/>
            <a:r>
              <a:rPr lang="it-IT" dirty="0" smtClean="0"/>
              <a:t>A cura di M.Corrado</a:t>
            </a:r>
            <a:endParaRPr lang="it-IT" dirty="0"/>
          </a:p>
        </p:txBody>
      </p:sp>
      <p:sp>
        <p:nvSpPr>
          <p:cNvPr id="4" name="Rettangolo 3"/>
          <p:cNvSpPr/>
          <p:nvPr/>
        </p:nvSpPr>
        <p:spPr>
          <a:xfrm>
            <a:off x="1714480" y="1071546"/>
            <a:ext cx="6072230" cy="1938992"/>
          </a:xfrm>
          <a:prstGeom prst="rect">
            <a:avLst/>
          </a:prstGeom>
        </p:spPr>
        <p:txBody>
          <a:bodyPr wrap="square">
            <a:spAutoFit/>
          </a:bodyPr>
          <a:lstStyle/>
          <a:p>
            <a:pPr algn="ctr"/>
            <a:r>
              <a:rPr lang="it-IT" sz="4000" dirty="0" smtClean="0"/>
              <a:t>Le Storie di vita e l’Approccio Narrativo in Servizio Sociale.</a:t>
            </a:r>
            <a:endParaRPr lang="it-IT"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000108"/>
            <a:ext cx="7467600" cy="5473844"/>
          </a:xfrm>
        </p:spPr>
        <p:txBody>
          <a:bodyPr/>
          <a:lstStyle/>
          <a:p>
            <a:pPr>
              <a:buNone/>
            </a:pPr>
            <a:r>
              <a:rPr lang="it-IT" b="1" dirty="0" smtClean="0"/>
              <a:t>IL PUNTO </a:t>
            </a:r>
            <a:r>
              <a:rPr lang="it-IT" b="1" dirty="0" err="1" smtClean="0"/>
              <a:t>DI</a:t>
            </a:r>
            <a:r>
              <a:rPr lang="it-IT" b="1" dirty="0" smtClean="0"/>
              <a:t> VISTA DELL’OPERATORE</a:t>
            </a:r>
            <a:endParaRPr lang="it-IT" dirty="0" smtClean="0"/>
          </a:p>
          <a:p>
            <a:pPr>
              <a:buNone/>
            </a:pPr>
            <a:r>
              <a:rPr lang="it-IT" dirty="0" smtClean="0"/>
              <a:t>La narrazione dell’esperienza costituisce un’enorme risorsa:</a:t>
            </a:r>
          </a:p>
          <a:p>
            <a:pPr lvl="0"/>
            <a:r>
              <a:rPr lang="it-IT" dirty="0" smtClean="0"/>
              <a:t> aiuta la fase della diagnosi della malattia;</a:t>
            </a:r>
          </a:p>
          <a:p>
            <a:pPr lvl="0"/>
            <a:r>
              <a:rPr lang="it-IT" dirty="0" smtClean="0"/>
              <a:t>facilita l’instaurarsi di un rapporto più sereno tra operatore e paziente aumentando la fiducia reciproca;</a:t>
            </a:r>
          </a:p>
          <a:p>
            <a:pPr lvl="0"/>
            <a:r>
              <a:rPr lang="it-IT" dirty="0" smtClean="0"/>
              <a:t>il raccontarsi facilita la riflessione sulle pratiche professionali svolte, portando ad una maggiore presa di coscienza del proprio operato e permettendo </a:t>
            </a:r>
            <a:r>
              <a:rPr lang="it-IT" dirty="0" smtClean="0"/>
              <a:t>la raccolta </a:t>
            </a:r>
            <a:r>
              <a:rPr lang="it-IT" dirty="0" smtClean="0"/>
              <a:t>delle esperienze.</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buNone/>
            </a:pPr>
            <a:r>
              <a:rPr lang="it-IT" b="1" dirty="0" smtClean="0"/>
              <a:t>Caratteristiche della narrazione.</a:t>
            </a:r>
          </a:p>
          <a:p>
            <a:r>
              <a:rPr lang="it-IT" dirty="0" smtClean="0"/>
              <a:t>successione temporale degli eventi;</a:t>
            </a:r>
          </a:p>
          <a:p>
            <a:r>
              <a:rPr lang="it-IT" dirty="0" smtClean="0"/>
              <a:t>presuppone un narratore e un ascoltatore;</a:t>
            </a:r>
          </a:p>
          <a:p>
            <a:r>
              <a:rPr lang="it-IT" dirty="0" smtClean="0"/>
              <a:t>influenza dello stato d’animo (e di salute) sulla narrazione.</a:t>
            </a:r>
          </a:p>
          <a:p>
            <a:endParaRPr lang="it-IT" dirty="0" smtClean="0"/>
          </a:p>
          <a:p>
            <a:r>
              <a:rPr lang="it-IT" dirty="0" smtClean="0"/>
              <a:t>Saper </a:t>
            </a:r>
            <a:r>
              <a:rPr lang="it-IT" dirty="0" smtClean="0"/>
              <a:t>analizzare i momenti della narrazione aiuta a capire come e in che modo il paziente è malato e permette di attuare un approccio olistico.</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buNone/>
            </a:pPr>
            <a:r>
              <a:rPr lang="it-IT" b="1" dirty="0" smtClean="0"/>
              <a:t>LA PAROLA CHE CURA</a:t>
            </a:r>
            <a:r>
              <a:rPr lang="it-IT" dirty="0" smtClean="0"/>
              <a:t>:</a:t>
            </a:r>
          </a:p>
          <a:p>
            <a:r>
              <a:rPr lang="it-IT" dirty="0" smtClean="0"/>
              <a:t>diventa veicolo di prevenzione, </a:t>
            </a:r>
            <a:r>
              <a:rPr lang="it-IT" dirty="0" smtClean="0"/>
              <a:t>diagnosi, prognosi</a:t>
            </a:r>
            <a:r>
              <a:rPr lang="it-IT" dirty="0" smtClean="0"/>
              <a:t>, terapia e riabilitazione;</a:t>
            </a:r>
          </a:p>
          <a:p>
            <a:r>
              <a:rPr lang="it-IT" dirty="0" smtClean="0"/>
              <a:t>oltre che informare, trasmette “educazione alla salute”;</a:t>
            </a:r>
          </a:p>
          <a:p>
            <a:r>
              <a:rPr lang="it-IT" dirty="0" smtClean="0"/>
              <a:t>aiuta a modificare i comportamenti e gli stili individuali di vita;</a:t>
            </a:r>
          </a:p>
          <a:p>
            <a:r>
              <a:rPr lang="it-IT" dirty="0" smtClean="0"/>
              <a:t>deve essere strumento di personale responsabilizzazione, mai mezzo di plagio comunicativo.</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buNone/>
            </a:pPr>
            <a:r>
              <a:rPr lang="it-IT" b="1" dirty="0" smtClean="0"/>
              <a:t>STORIE </a:t>
            </a:r>
            <a:r>
              <a:rPr lang="it-IT" b="1" dirty="0" err="1" smtClean="0"/>
              <a:t>DI</a:t>
            </a:r>
            <a:r>
              <a:rPr lang="it-IT" b="1" dirty="0" smtClean="0"/>
              <a:t> CURA</a:t>
            </a:r>
          </a:p>
          <a:p>
            <a:pPr>
              <a:buNone/>
            </a:pPr>
            <a:endParaRPr lang="it-IT" b="1" dirty="0" smtClean="0"/>
          </a:p>
          <a:p>
            <a:pPr>
              <a:buNone/>
            </a:pPr>
            <a:r>
              <a:rPr lang="it-IT" b="1" dirty="0" smtClean="0"/>
              <a:t>RISULTATI </a:t>
            </a:r>
            <a:r>
              <a:rPr lang="it-IT" b="1" dirty="0" smtClean="0"/>
              <a:t>MANIFESTI</a:t>
            </a:r>
          </a:p>
          <a:p>
            <a:r>
              <a:rPr lang="it-IT" dirty="0" smtClean="0"/>
              <a:t>integrazione </a:t>
            </a:r>
            <a:r>
              <a:rPr lang="it-IT" dirty="0" smtClean="0"/>
              <a:t>delle linee guida cliniche “</a:t>
            </a:r>
            <a:r>
              <a:rPr lang="it-IT" dirty="0" err="1" smtClean="0"/>
              <a:t>evidence</a:t>
            </a:r>
            <a:r>
              <a:rPr lang="it-IT" dirty="0" smtClean="0"/>
              <a:t> </a:t>
            </a:r>
          </a:p>
          <a:p>
            <a:pPr>
              <a:buNone/>
            </a:pPr>
            <a:r>
              <a:rPr lang="it-IT" dirty="0" err="1" smtClean="0"/>
              <a:t>based</a:t>
            </a:r>
            <a:r>
              <a:rPr lang="it-IT" dirty="0" smtClean="0"/>
              <a:t>” con i suggerimenti raccolti nell’ascolto</a:t>
            </a:r>
          </a:p>
          <a:p>
            <a:pPr>
              <a:buNone/>
            </a:pPr>
            <a:r>
              <a:rPr lang="it-IT" dirty="0" smtClean="0"/>
              <a:t>dell’esperienza del paziente.</a:t>
            </a:r>
          </a:p>
          <a:p>
            <a:r>
              <a:rPr lang="it-IT" dirty="0" smtClean="0"/>
              <a:t>cambiamenti </a:t>
            </a:r>
            <a:r>
              <a:rPr lang="it-IT" dirty="0" smtClean="0"/>
              <a:t>nei percorsi di cura dei </a:t>
            </a:r>
            <a:r>
              <a:rPr lang="it-IT" dirty="0" smtClean="0"/>
              <a:t>pazienti.</a:t>
            </a:r>
            <a:endParaRPr lang="it-IT" dirty="0" smtClean="0"/>
          </a:p>
          <a:p>
            <a:pPr>
              <a:buNone/>
            </a:pPr>
            <a:r>
              <a:rPr lang="it-IT" b="1" dirty="0" smtClean="0"/>
              <a:t>RISULTATO LATENTE</a:t>
            </a:r>
          </a:p>
          <a:p>
            <a:r>
              <a:rPr lang="it-IT" dirty="0" smtClean="0"/>
              <a:t>Sviluppo nei professionisti della competenza</a:t>
            </a:r>
          </a:p>
          <a:p>
            <a:pPr>
              <a:buNone/>
            </a:pPr>
            <a:r>
              <a:rPr lang="it-IT" dirty="0" smtClean="0"/>
              <a:t>combinatoria (tenere insieme più punti di vista</a:t>
            </a:r>
            <a:r>
              <a:rPr lang="it-IT" dirty="0" smtClean="0"/>
              <a:t>).</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285860"/>
            <a:ext cx="7467600" cy="5188092"/>
          </a:xfrm>
        </p:spPr>
        <p:txBody>
          <a:bodyPr/>
          <a:lstStyle/>
          <a:p>
            <a:pPr algn="just"/>
            <a:r>
              <a:rPr lang="it-IT" dirty="0" smtClean="0"/>
              <a:t>Nel corso della vita professionale di un assistente sociale ogni persona che si incontra è protagonista di percorsi personali, familiari e collettivi, che lo hanno condotto all’incontro, </a:t>
            </a:r>
            <a:r>
              <a:rPr lang="it-IT" dirty="0" smtClean="0"/>
              <a:t> </a:t>
            </a:r>
            <a:r>
              <a:rPr lang="it-IT" dirty="0" smtClean="0"/>
              <a:t>finalizzato ad ottenere risposte ai propri bisogni</a:t>
            </a:r>
            <a:r>
              <a:rPr lang="it-IT" dirty="0" smtClean="0"/>
              <a:t>.</a:t>
            </a:r>
          </a:p>
          <a:p>
            <a:pPr algn="just">
              <a:buNone/>
            </a:pPr>
            <a:endParaRPr lang="it-IT" dirty="0" smtClean="0"/>
          </a:p>
          <a:p>
            <a:pPr algn="just"/>
            <a:r>
              <a:rPr lang="it-IT" dirty="0" smtClean="0"/>
              <a:t>Ogni giorno si incontrano storie di vita nelle narrazioni delle persone, nei documenti che le riguardano, nelle narrazioni di altri, che in qualche modo si intrecciano ai percorsi degli operatori attraverso le interazioni necessarie al processo di aiuto.</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000108"/>
            <a:ext cx="7467600" cy="5473844"/>
          </a:xfrm>
        </p:spPr>
        <p:txBody>
          <a:bodyPr>
            <a:normAutofit/>
          </a:bodyPr>
          <a:lstStyle/>
          <a:p>
            <a:r>
              <a:rPr lang="it-IT" dirty="0" smtClean="0"/>
              <a:t>Di recente suscita sempre maggiore interesse quello che da alcuni autori viene definito approccio narrativo (C. </a:t>
            </a:r>
            <a:r>
              <a:rPr lang="it-IT" dirty="0" err="1" smtClean="0"/>
              <a:t>Galavotti</a:t>
            </a:r>
            <a:r>
              <a:rPr lang="it-IT" dirty="0" smtClean="0"/>
              <a:t>, 2020) valutato come un utile strumento per il servizio sociale, all’interno di un modello dinamico nel quale il punto nodale del processo di conoscenza si incentra su la comprensione e l’interpretazione dei modi in cui le persone mettono ordine alla propria esperienza.</a:t>
            </a:r>
          </a:p>
          <a:p>
            <a:r>
              <a:rPr lang="it-IT" dirty="0" smtClean="0"/>
              <a:t>In questo modo riusciamo ad incontrare i significati che l’Altro dà alla propria esperienza, consentendo al professionista di cogliere nessi importanti, che altrimenti non potrebbero essere utilizzati a vantaggio della persona.</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357298"/>
            <a:ext cx="7467600" cy="5116654"/>
          </a:xfrm>
        </p:spPr>
        <p:txBody>
          <a:bodyPr/>
          <a:lstStyle/>
          <a:p>
            <a:r>
              <a:rPr lang="it-IT" dirty="0" smtClean="0"/>
              <a:t>Per chi opera nel settore sanitario, in particolar modo nei servizi territoriali e nelle strutture ospedaliere, questo approccio si afferma come decisamente utile già nel momento in cui riflettiamo sul concetto stesso di malattia</a:t>
            </a:r>
            <a:r>
              <a:rPr lang="it-IT" dirty="0" smtClean="0"/>
              <a:t>.</a:t>
            </a:r>
          </a:p>
          <a:p>
            <a:pPr>
              <a:buNone/>
            </a:pPr>
            <a:endParaRPr lang="it-IT" dirty="0" smtClean="0"/>
          </a:p>
          <a:p>
            <a:r>
              <a:rPr lang="it-IT" dirty="0" smtClean="0"/>
              <a:t>La prevalenza del modello biomedico accentua la visione della malattia come entità biologica, oggettivamente rilevabile, mentre lascia sullo sfondo gli altri concetti di </a:t>
            </a:r>
            <a:r>
              <a:rPr lang="it-IT" dirty="0" smtClean="0"/>
              <a:t>malattia:</a:t>
            </a:r>
            <a:r>
              <a:rPr lang="it-IT" dirty="0" err="1" smtClean="0"/>
              <a:t>malattia</a:t>
            </a:r>
            <a:r>
              <a:rPr lang="it-IT" dirty="0" smtClean="0"/>
              <a:t> </a:t>
            </a:r>
            <a:r>
              <a:rPr lang="it-IT" dirty="0" smtClean="0"/>
              <a:t>come esperienza soggettiva di sofferenza  e malattia come ruolo sociale.</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142984"/>
            <a:ext cx="7467600" cy="5330968"/>
          </a:xfrm>
        </p:spPr>
        <p:txBody>
          <a:bodyPr>
            <a:normAutofit lnSpcReduction="10000"/>
          </a:bodyPr>
          <a:lstStyle/>
          <a:p>
            <a:r>
              <a:rPr lang="it-IT" dirty="0" smtClean="0"/>
              <a:t>Si accentuano prevalentemente le risposte di carattere strettamente sanitarie, a discapito di una comprensione più allargata dei bisogni complessivi della persona, non riflettendo sulla parziale efficacia degli interventi che questa visione determina</a:t>
            </a:r>
            <a:r>
              <a:rPr lang="it-IT" dirty="0" smtClean="0"/>
              <a:t>.</a:t>
            </a:r>
          </a:p>
          <a:p>
            <a:endParaRPr lang="it-IT" dirty="0" smtClean="0"/>
          </a:p>
          <a:p>
            <a:r>
              <a:rPr lang="it-IT" dirty="0" smtClean="0"/>
              <a:t>L’approccio narrativo invece è capace di cogliere proprio sia l’esperienza soggettiva di sofferenza che l’influenza sul ruolo sociale: quante volte abbiamo udito “perché proprio a me” “cosa ho fatto di male” “sarebbe stato meglio che …” oppure “adesso non potrò più lavorare”, “adesso non potrò </a:t>
            </a:r>
            <a:r>
              <a:rPr lang="it-IT" dirty="0" err="1" smtClean="0"/>
              <a:t>più…</a:t>
            </a:r>
            <a:r>
              <a:rPr lang="it-IT" dirty="0" smtClean="0"/>
              <a:t>”.</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142984"/>
            <a:ext cx="7467600" cy="5330968"/>
          </a:xfrm>
        </p:spPr>
        <p:txBody>
          <a:bodyPr/>
          <a:lstStyle/>
          <a:p>
            <a:r>
              <a:rPr lang="it-IT" dirty="0" smtClean="0"/>
              <a:t>Perché l’esperienza soggettiva della malattia mette in risalto i cambiamenti negativi legati alla propria condizione, dando un grande spazio alla consapevolezza dei limiti, al ruolo di malato che gli altri rimandano al soggetto, compresi coloro che si occupano della “cura</a:t>
            </a:r>
            <a:r>
              <a:rPr lang="it-IT" dirty="0" smtClean="0"/>
              <a:t>”; </a:t>
            </a:r>
          </a:p>
          <a:p>
            <a:r>
              <a:rPr lang="it-IT" dirty="0" smtClean="0"/>
              <a:t>T</a:t>
            </a:r>
            <a:r>
              <a:rPr lang="it-IT" dirty="0" smtClean="0"/>
              <a:t>ale </a:t>
            </a:r>
            <a:r>
              <a:rPr lang="it-IT" dirty="0" smtClean="0"/>
              <a:t>realtà non viene integrata da ciò che il soggetto può ancora fare, sulla sua nuova qualità di vita, su di un benessere sostenibile che non nega la </a:t>
            </a:r>
            <a:r>
              <a:rPr lang="it-IT" dirty="0" smtClean="0"/>
              <a:t>condizione, </a:t>
            </a:r>
            <a:r>
              <a:rPr lang="it-IT" dirty="0" smtClean="0"/>
              <a:t>ma la riequilibra su nuove coordinate</a:t>
            </a:r>
            <a:r>
              <a:rPr lang="it-IT" dirty="0" smtClean="0"/>
              <a:t>.</a:t>
            </a:r>
          </a:p>
          <a:p>
            <a:r>
              <a:rPr lang="it-IT" dirty="0" smtClean="0"/>
              <a:t>Quante volte ci siamo soffermati adeguatamente su queste domande? </a:t>
            </a:r>
          </a:p>
          <a:p>
            <a:endParaRPr lang="it-IT" dirty="0" smtClean="0"/>
          </a:p>
          <a:p>
            <a:endParaRPr lang="it-IT" dirty="0" smtClean="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r>
              <a:rPr lang="it-IT" dirty="0" smtClean="0"/>
              <a:t>Questo interessante strumento per il servizio sociale si basa sulla capacità di ascoltare le </a:t>
            </a:r>
            <a:r>
              <a:rPr lang="it-IT" dirty="0" smtClean="0"/>
              <a:t>storie, e gli Assistenti Sociali sono molto competenti sull’accoglienza e sull’ascolto:</a:t>
            </a:r>
          </a:p>
          <a:p>
            <a:r>
              <a:rPr lang="it-IT" dirty="0" smtClean="0"/>
              <a:t> le </a:t>
            </a:r>
            <a:r>
              <a:rPr lang="it-IT" dirty="0" smtClean="0"/>
              <a:t>storie offrono l’occasione di contestualizzare dati clinici e soprattutto i bisogni individuali della </a:t>
            </a:r>
            <a:r>
              <a:rPr lang="it-IT" dirty="0" smtClean="0"/>
              <a:t>persona;</a:t>
            </a:r>
            <a:endParaRPr lang="it-IT" dirty="0" smtClean="0"/>
          </a:p>
          <a:p>
            <a:pPr lvl="0"/>
            <a:r>
              <a:rPr lang="it-IT" dirty="0" smtClean="0"/>
              <a:t> </a:t>
            </a:r>
            <a:r>
              <a:rPr lang="it-IT" dirty="0" smtClean="0"/>
              <a:t>la </a:t>
            </a:r>
            <a:r>
              <a:rPr lang="it-IT" dirty="0" smtClean="0"/>
              <a:t>narrativa permette al paziente di sentirsi non isolato, ma al centro della struttura, al centro del percorso di cura.</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buNone/>
            </a:pPr>
            <a:r>
              <a:rPr lang="it-IT" b="1" dirty="0" smtClean="0"/>
              <a:t>Principali strumenti di ascolto dell’Approccio Narrativo. </a:t>
            </a:r>
          </a:p>
          <a:p>
            <a:pPr lvl="0"/>
            <a:r>
              <a:rPr lang="it-IT" dirty="0" smtClean="0"/>
              <a:t>l’osservazione, l’ascolto e la trascrizione delle storie dei </a:t>
            </a:r>
            <a:r>
              <a:rPr lang="it-IT" dirty="0" smtClean="0"/>
              <a:t>pazienti;</a:t>
            </a:r>
            <a:endParaRPr lang="it-IT" dirty="0" smtClean="0"/>
          </a:p>
          <a:p>
            <a:pPr lvl="0"/>
            <a:r>
              <a:rPr lang="it-IT" dirty="0" smtClean="0"/>
              <a:t> la scrittura e la condivisione di diari </a:t>
            </a:r>
            <a:r>
              <a:rPr lang="it-IT" dirty="0" smtClean="0"/>
              <a:t>personali;</a:t>
            </a:r>
            <a:endParaRPr lang="it-IT" dirty="0" smtClean="0"/>
          </a:p>
          <a:p>
            <a:pPr lvl="0"/>
            <a:r>
              <a:rPr lang="it-IT" dirty="0" smtClean="0"/>
              <a:t> la lettura condivisa e consensuale della </a:t>
            </a:r>
            <a:r>
              <a:rPr lang="it-IT" dirty="0" smtClean="0"/>
              <a:t>terapia;</a:t>
            </a:r>
            <a:endParaRPr lang="it-IT" dirty="0" smtClean="0"/>
          </a:p>
          <a:p>
            <a:pPr lvl="0"/>
            <a:r>
              <a:rPr lang="it-IT" dirty="0" smtClean="0"/>
              <a:t> la cartella parallela (dove si registrano tutte le altre informazioni personali ed intime non previste in una cartella clinica</a:t>
            </a:r>
            <a:r>
              <a:rPr lang="it-IT" dirty="0" smtClean="0"/>
              <a:t>).</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buNone/>
            </a:pPr>
            <a:r>
              <a:rPr lang="it-IT" b="1" dirty="0" smtClean="0"/>
              <a:t>IL PUNTO </a:t>
            </a:r>
            <a:r>
              <a:rPr lang="it-IT" b="1" dirty="0" err="1" smtClean="0"/>
              <a:t>DI</a:t>
            </a:r>
            <a:r>
              <a:rPr lang="it-IT" b="1" dirty="0" smtClean="0"/>
              <a:t> VISTA DEL PAZIENTE</a:t>
            </a:r>
            <a:endParaRPr lang="it-IT" dirty="0" smtClean="0"/>
          </a:p>
          <a:p>
            <a:pPr>
              <a:buNone/>
            </a:pPr>
            <a:r>
              <a:rPr lang="it-IT" dirty="0" smtClean="0"/>
              <a:t>La narrazione dell’esperienza costituisce un’enorme risorsa:</a:t>
            </a:r>
          </a:p>
          <a:p>
            <a:pPr lvl="0"/>
            <a:r>
              <a:rPr lang="it-IT" dirty="0" smtClean="0"/>
              <a:t> porta ad una maggiore presa di coscienza;</a:t>
            </a:r>
          </a:p>
          <a:p>
            <a:pPr lvl="0"/>
            <a:r>
              <a:rPr lang="it-IT" dirty="0" smtClean="0"/>
              <a:t>aiuta a superare l’isolamento;</a:t>
            </a:r>
          </a:p>
          <a:p>
            <a:pPr lvl="0"/>
            <a:r>
              <a:rPr lang="it-IT" dirty="0" smtClean="0"/>
              <a:t> restituisce tempo e spazio alle persone, che spesso in ospedale o in una comunità terapeutica, allentano i contatti con il mondo esterno.</a:t>
            </a:r>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TotalTime>
  <Words>866</Words>
  <Application>Microsoft Office PowerPoint</Application>
  <PresentationFormat>Presentazione su schermo (4:3)</PresentationFormat>
  <Paragraphs>58</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Loggia</vt:lpstr>
      <vt:lpstr>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microsoft</dc:creator>
  <cp:lastModifiedBy>microsoft</cp:lastModifiedBy>
  <cp:revision>6</cp:revision>
  <dcterms:created xsi:type="dcterms:W3CDTF">2021-05-16T17:09:57Z</dcterms:created>
  <dcterms:modified xsi:type="dcterms:W3CDTF">2021-05-16T18:06:20Z</dcterms:modified>
</cp:coreProperties>
</file>